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62" r:id="rId4"/>
    <p:sldId id="277" r:id="rId5"/>
    <p:sldId id="274" r:id="rId6"/>
    <p:sldId id="259" r:id="rId7"/>
    <p:sldId id="260" r:id="rId8"/>
    <p:sldId id="258" r:id="rId9"/>
    <p:sldId id="278" r:id="rId10"/>
    <p:sldId id="261" r:id="rId11"/>
    <p:sldId id="271" r:id="rId12"/>
    <p:sldId id="279" r:id="rId13"/>
    <p:sldId id="263" r:id="rId14"/>
    <p:sldId id="273" r:id="rId15"/>
    <p:sldId id="257" r:id="rId16"/>
    <p:sldId id="276" r:id="rId17"/>
    <p:sldId id="265" r:id="rId18"/>
    <p:sldId id="266" r:id="rId19"/>
    <p:sldId id="268" r:id="rId20"/>
    <p:sldId id="270" r:id="rId21"/>
    <p:sldId id="275" r:id="rId22"/>
    <p:sldId id="272" r:id="rId23"/>
    <p:sldId id="269" r:id="rId24"/>
    <p:sldId id="264"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24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0A31759-7BC8-44B3-86F2-9A30D9B38A87}" type="datetimeFigureOut">
              <a:rPr lang="en-US" smtClean="0"/>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1FE5F0-ACFC-42D9-948A-4CC9E66A7A2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A31759-7BC8-44B3-86F2-9A30D9B38A87}" type="datetimeFigureOut">
              <a:rPr lang="en-US" smtClean="0"/>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1FE5F0-ACFC-42D9-948A-4CC9E66A7A2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A31759-7BC8-44B3-86F2-9A30D9B38A87}" type="datetimeFigureOut">
              <a:rPr lang="en-US" smtClean="0"/>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1FE5F0-ACFC-42D9-948A-4CC9E66A7A2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lvl1pPr>
              <a:buNone/>
              <a:defRPr/>
            </a:lvl1pPr>
            <a:lvl2pPr marL="971550" indent="-514350">
              <a:buFont typeface="+mj-lt"/>
              <a:buAutoNum type="alphaUcPeriod"/>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F0A31759-7BC8-44B3-86F2-9A30D9B38A87}" type="datetimeFigureOut">
              <a:rPr lang="en-US" smtClean="0"/>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1FE5F0-ACFC-42D9-948A-4CC9E66A7A2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A31759-7BC8-44B3-86F2-9A30D9B38A87}" type="datetimeFigureOut">
              <a:rPr lang="en-US" smtClean="0"/>
              <a:t>8/29/2011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1FE5F0-ACFC-42D9-948A-4CC9E66A7A2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0A31759-7BC8-44B3-86F2-9A30D9B38A87}" type="datetimeFigureOut">
              <a:rPr lang="en-US" smtClean="0"/>
              <a:t>8/29/2011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1FE5F0-ACFC-42D9-948A-4CC9E66A7A2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0A31759-7BC8-44B3-86F2-9A30D9B38A87}" type="datetimeFigureOut">
              <a:rPr lang="en-US" smtClean="0"/>
              <a:t>8/29/2011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1FE5F0-ACFC-42D9-948A-4CC9E66A7A2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0A31759-7BC8-44B3-86F2-9A30D9B38A87}" type="datetimeFigureOut">
              <a:rPr lang="en-US" smtClean="0"/>
              <a:t>8/29/2011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1FE5F0-ACFC-42D9-948A-4CC9E66A7A2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A31759-7BC8-44B3-86F2-9A30D9B38A87}" type="datetimeFigureOut">
              <a:rPr lang="en-US" smtClean="0"/>
              <a:t>8/29/2011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1FE5F0-ACFC-42D9-948A-4CC9E66A7A2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A31759-7BC8-44B3-86F2-9A30D9B38A87}" type="datetimeFigureOut">
              <a:rPr lang="en-US" smtClean="0"/>
              <a:t>8/29/2011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1FE5F0-ACFC-42D9-948A-4CC9E66A7A2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A31759-7BC8-44B3-86F2-9A30D9B38A87}" type="datetimeFigureOut">
              <a:rPr lang="en-US" smtClean="0"/>
              <a:t>8/29/2011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1FE5F0-ACFC-42D9-948A-4CC9E66A7A2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A31759-7BC8-44B3-86F2-9A30D9B38A87}" type="datetimeFigureOut">
              <a:rPr lang="en-US" smtClean="0"/>
              <a:t>8/29/2011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1FE5F0-ACFC-42D9-948A-4CC9E66A7A2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2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Scientific Method, Metric Measurement, and Lab Safety</a:t>
            </a:r>
            <a:endParaRPr lang="en-US" dirty="0"/>
          </a:p>
        </p:txBody>
      </p:sp>
      <p:sp>
        <p:nvSpPr>
          <p:cNvPr id="3" name="Subtitle 2"/>
          <p:cNvSpPr>
            <a:spLocks noGrp="1"/>
          </p:cNvSpPr>
          <p:nvPr>
            <p:ph type="subTitle" idx="1"/>
          </p:nvPr>
        </p:nvSpPr>
        <p:spPr/>
        <p:txBody>
          <a:bodyPr/>
          <a:lstStyle/>
          <a:p>
            <a:r>
              <a:rPr lang="en-US" dirty="0" smtClean="0"/>
              <a:t>Review</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r>
              <a:rPr lang="en-US" dirty="0"/>
              <a:t>The scientific method is a process for experimentation that is used to explore observations and answer questions. What is the first step in completing the scientific method? </a:t>
            </a:r>
            <a:endParaRPr lang="en-US" dirty="0" smtClean="0"/>
          </a:p>
          <a:p>
            <a:pPr marL="0" indent="0"/>
            <a:endParaRPr lang="en-US" dirty="0"/>
          </a:p>
          <a:p>
            <a:pPr marL="912813" lvl="0" indent="-514350">
              <a:buFont typeface="+mj-lt"/>
              <a:buAutoNum type="alphaUcPeriod"/>
            </a:pPr>
            <a:r>
              <a:rPr lang="en-US" dirty="0" smtClean="0"/>
              <a:t>conduct an experiment</a:t>
            </a:r>
            <a:endParaRPr lang="en-US" dirty="0"/>
          </a:p>
          <a:p>
            <a:pPr marL="912813" indent="-514350">
              <a:buFont typeface="+mj-lt"/>
              <a:buAutoNum type="alphaUcPeriod"/>
            </a:pPr>
            <a:r>
              <a:rPr lang="en-US" dirty="0" smtClean="0"/>
              <a:t>research</a:t>
            </a:r>
          </a:p>
          <a:p>
            <a:pPr marL="912813" lvl="0" indent="-514350">
              <a:buFont typeface="+mj-lt"/>
              <a:buAutoNum type="alphaUcPeriod"/>
            </a:pPr>
            <a:r>
              <a:rPr lang="en-US" dirty="0" smtClean="0"/>
              <a:t>identify problem</a:t>
            </a:r>
            <a:endParaRPr lang="en-US" dirty="0"/>
          </a:p>
          <a:p>
            <a:pPr marL="912813" lvl="0" indent="-514350">
              <a:buFont typeface="+mj-lt"/>
              <a:buAutoNum type="alphaUcPeriod"/>
            </a:pPr>
            <a:r>
              <a:rPr lang="en-US" dirty="0" smtClean="0"/>
              <a:t>form a hypothesis</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0" indent="0"/>
            <a:r>
              <a:rPr lang="en-US" dirty="0" smtClean="0"/>
              <a:t>Sunfish </a:t>
            </a:r>
            <a:r>
              <a:rPr lang="en-US" dirty="0"/>
              <a:t>were studied to determine if the </a:t>
            </a:r>
            <a:r>
              <a:rPr lang="en-US" dirty="0" smtClean="0"/>
              <a:t>water temperature affected </a:t>
            </a:r>
            <a:r>
              <a:rPr lang="en-US" dirty="0"/>
              <a:t>the </a:t>
            </a:r>
            <a:r>
              <a:rPr lang="en-US" dirty="0" smtClean="0"/>
              <a:t>reproduction </a:t>
            </a:r>
            <a:r>
              <a:rPr lang="en-US" dirty="0"/>
              <a:t>of these </a:t>
            </a:r>
            <a:r>
              <a:rPr lang="en-US" dirty="0" smtClean="0"/>
              <a:t>fish. </a:t>
            </a:r>
            <a:r>
              <a:rPr lang="en-US" dirty="0"/>
              <a:t>Which of these was the independent variable in this study</a:t>
            </a:r>
            <a:r>
              <a:rPr lang="en-US" dirty="0" smtClean="0"/>
              <a:t>?</a:t>
            </a:r>
          </a:p>
          <a:p>
            <a:pPr marL="0" indent="0"/>
            <a:endParaRPr lang="en-US" dirty="0"/>
          </a:p>
          <a:p>
            <a:pPr marL="912813" lvl="0" indent="-514350">
              <a:buFont typeface="+mj-lt"/>
              <a:buAutoNum type="alphaUcPeriod"/>
            </a:pPr>
            <a:r>
              <a:rPr lang="en-US" dirty="0"/>
              <a:t>The </a:t>
            </a:r>
            <a:r>
              <a:rPr lang="en-US" dirty="0" smtClean="0"/>
              <a:t>water temperature</a:t>
            </a:r>
            <a:endParaRPr lang="en-US" dirty="0"/>
          </a:p>
          <a:p>
            <a:pPr marL="912813" lvl="0" indent="-514350">
              <a:buFont typeface="+mj-lt"/>
              <a:buAutoNum type="alphaUcPeriod"/>
            </a:pPr>
            <a:r>
              <a:rPr lang="en-US" dirty="0"/>
              <a:t>The amount </a:t>
            </a:r>
            <a:r>
              <a:rPr lang="en-US" dirty="0" smtClean="0"/>
              <a:t>of nutrients in the water</a:t>
            </a:r>
            <a:endParaRPr lang="en-US" dirty="0"/>
          </a:p>
          <a:p>
            <a:pPr marL="912813" lvl="0" indent="-514350">
              <a:buFont typeface="+mj-lt"/>
              <a:buAutoNum type="alphaUcPeriod"/>
            </a:pPr>
            <a:r>
              <a:rPr lang="en-US" dirty="0"/>
              <a:t>The length of time required for </a:t>
            </a:r>
            <a:r>
              <a:rPr lang="en-US" dirty="0" smtClean="0"/>
              <a:t>reproduction</a:t>
            </a:r>
            <a:endParaRPr lang="en-US" dirty="0"/>
          </a:p>
          <a:p>
            <a:pPr marL="912813" lvl="0" indent="-514350">
              <a:buFont typeface="+mj-lt"/>
              <a:buAutoNum type="alphaUcPeriod"/>
            </a:pPr>
            <a:r>
              <a:rPr lang="en-US" dirty="0"/>
              <a:t>The number of </a:t>
            </a:r>
            <a:r>
              <a:rPr lang="en-US" dirty="0" smtClean="0"/>
              <a:t>fish produced by each parent</a:t>
            </a:r>
            <a:endParaRPr lang="en-US" dirty="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How many milligrams are in a gram</a:t>
            </a:r>
            <a:r>
              <a:rPr lang="en-US" dirty="0" smtClean="0"/>
              <a:t>?</a:t>
            </a:r>
          </a:p>
          <a:p>
            <a:r>
              <a:rPr lang="en-US" dirty="0" smtClean="0"/>
              <a:t> </a:t>
            </a:r>
            <a:endParaRPr lang="en-US" dirty="0"/>
          </a:p>
          <a:p>
            <a:pPr marL="909638" lvl="0" indent="-514350">
              <a:buFont typeface="+mj-lt"/>
              <a:buAutoNum type="alphaUcPeriod"/>
            </a:pPr>
            <a:r>
              <a:rPr lang="en-US" dirty="0" smtClean="0"/>
              <a:t>10,000 </a:t>
            </a:r>
            <a:endParaRPr lang="en-US" dirty="0"/>
          </a:p>
          <a:p>
            <a:pPr marL="909638" lvl="0" indent="-514350">
              <a:buFont typeface="+mj-lt"/>
              <a:buAutoNum type="alphaUcPeriod"/>
            </a:pPr>
            <a:r>
              <a:rPr lang="en-US" dirty="0" smtClean="0"/>
              <a:t>1,000</a:t>
            </a:r>
            <a:endParaRPr lang="en-US" dirty="0"/>
          </a:p>
          <a:p>
            <a:pPr marL="909638" lvl="0" indent="-514350">
              <a:buFont typeface="+mj-lt"/>
              <a:buAutoNum type="alphaUcPeriod"/>
            </a:pPr>
            <a:r>
              <a:rPr lang="en-US" dirty="0" smtClean="0"/>
              <a:t>100 </a:t>
            </a:r>
            <a:endParaRPr lang="en-US" dirty="0"/>
          </a:p>
          <a:p>
            <a:pPr marL="909638" lvl="0" indent="-514350">
              <a:buFont typeface="+mj-lt"/>
              <a:buAutoNum type="alphaUcPeriod"/>
            </a:pPr>
            <a:r>
              <a:rPr lang="en-US" smtClean="0"/>
              <a:t>10 </a:t>
            </a:r>
            <a:endParaRPr lang="en-US" dirty="0"/>
          </a:p>
          <a:p>
            <a:endParaRPr lang="en-US" dirty="0"/>
          </a:p>
        </p:txBody>
      </p:sp>
    </p:spTree>
    <p:extLst>
      <p:ext uri="{BB962C8B-B14F-4D97-AF65-F5344CB8AC3E}">
        <p14:creationId xmlns:p14="http://schemas.microsoft.com/office/powerpoint/2010/main" val="15540498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pPr marL="0" indent="0"/>
            <a:r>
              <a:rPr lang="en-US" dirty="0"/>
              <a:t>As part of an experiment to measure decomposition rates of different materials, students put food scraps from the cafeteria in compost bin A and leaves and grass clippings in compost bin B for six weeks. Students in first period measured the temperature in bin A, and students in sixth period measured the temperature in bin B. What is the greatest error in the students’ experimental design?</a:t>
            </a:r>
          </a:p>
          <a:p>
            <a:pPr marL="912813" lvl="0" indent="-514350">
              <a:buFont typeface="+mj-lt"/>
              <a:buAutoNum type="alphaUcPeriod"/>
            </a:pPr>
            <a:r>
              <a:rPr lang="en-US" dirty="0" smtClean="0"/>
              <a:t>Temperature </a:t>
            </a:r>
            <a:r>
              <a:rPr lang="en-US" dirty="0"/>
              <a:t>is the only dependent variable in the experiment.</a:t>
            </a:r>
          </a:p>
          <a:p>
            <a:pPr marL="912813" lvl="0" indent="-514350">
              <a:buFont typeface="+mj-lt"/>
              <a:buAutoNum type="alphaUcPeriod"/>
            </a:pPr>
            <a:r>
              <a:rPr lang="en-US" dirty="0"/>
              <a:t>The materials chosen decompose too rapidly.</a:t>
            </a:r>
          </a:p>
          <a:p>
            <a:pPr marL="912813" indent="-514350">
              <a:buFont typeface="+mj-lt"/>
              <a:buAutoNum type="alphaUcPeriod"/>
            </a:pPr>
            <a:r>
              <a:rPr lang="en-US" dirty="0" smtClean="0"/>
              <a:t>There are too many uncontrolled variables in the experiment.</a:t>
            </a:r>
          </a:p>
          <a:p>
            <a:pPr marL="912813" lvl="0" indent="-514350">
              <a:buFont typeface="+mj-lt"/>
              <a:buAutoNum type="alphaUcPeriod"/>
            </a:pPr>
            <a:r>
              <a:rPr lang="en-US" dirty="0" smtClean="0"/>
              <a:t>The </a:t>
            </a:r>
            <a:r>
              <a:rPr lang="en-US" dirty="0"/>
              <a:t>students put equal masses of materials in each bin.</a:t>
            </a:r>
          </a:p>
          <a:p>
            <a:endParaRPr lang="en-US" dirty="0"/>
          </a:p>
        </p:txBody>
      </p:sp>
      <p:sp>
        <p:nvSpPr>
          <p:cNvPr id="3" name="TextBox 2"/>
          <p:cNvSpPr txBox="1"/>
          <p:nvPr/>
        </p:nvSpPr>
        <p:spPr>
          <a:xfrm>
            <a:off x="5562600" y="6324600"/>
            <a:ext cx="2895600" cy="369332"/>
          </a:xfrm>
          <a:prstGeom prst="rect">
            <a:avLst/>
          </a:prstGeom>
          <a:noFill/>
        </p:spPr>
        <p:txBody>
          <a:bodyPr wrap="square" rtlCol="0">
            <a:spAutoFit/>
          </a:bodyPr>
          <a:lstStyle/>
          <a:p>
            <a:r>
              <a:rPr lang="en-US" dirty="0" smtClean="0">
                <a:hlinkClick r:id="rId2" action="ppaction://hlinksldjump"/>
              </a:rPr>
              <a:t>Diagram</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When smelling a </a:t>
            </a:r>
            <a:r>
              <a:rPr lang="en-US" dirty="0" smtClean="0"/>
              <a:t>liquid</a:t>
            </a:r>
          </a:p>
          <a:p>
            <a:endParaRPr lang="en-US" dirty="0"/>
          </a:p>
          <a:p>
            <a:pPr marL="912813" lvl="0" indent="-514350">
              <a:buFont typeface="+mj-lt"/>
              <a:buAutoNum type="alphaUcPeriod"/>
            </a:pPr>
            <a:r>
              <a:rPr lang="en-US" dirty="0"/>
              <a:t>inhale </a:t>
            </a:r>
            <a:r>
              <a:rPr lang="en-US" dirty="0" smtClean="0"/>
              <a:t>deeply.</a:t>
            </a:r>
            <a:endParaRPr lang="en-US" dirty="0"/>
          </a:p>
          <a:p>
            <a:pPr marL="912813" indent="-514350">
              <a:buFont typeface="+mj-lt"/>
              <a:buAutoNum type="alphaUcPeriod"/>
            </a:pPr>
            <a:r>
              <a:rPr lang="en-US" dirty="0" smtClean="0"/>
              <a:t>waft it toward you.</a:t>
            </a:r>
          </a:p>
          <a:p>
            <a:pPr marL="912813" lvl="0" indent="-514350">
              <a:buFont typeface="+mj-lt"/>
              <a:buAutoNum type="alphaUcPeriod"/>
            </a:pPr>
            <a:r>
              <a:rPr lang="en-US" dirty="0" smtClean="0"/>
              <a:t>use </a:t>
            </a:r>
            <a:r>
              <a:rPr lang="en-US" dirty="0"/>
              <a:t>the fume hood.</a:t>
            </a:r>
          </a:p>
          <a:p>
            <a:pPr marL="912813" lvl="0" indent="-514350">
              <a:buFont typeface="+mj-lt"/>
              <a:buAutoNum type="alphaUcPeriod"/>
            </a:pPr>
            <a:r>
              <a:rPr lang="en-US" dirty="0" smtClean="0"/>
              <a:t>pour </a:t>
            </a:r>
            <a:r>
              <a:rPr lang="en-US" dirty="0"/>
              <a:t>it on the table.</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pPr marL="0" indent="0">
              <a:buNone/>
            </a:pPr>
            <a:r>
              <a:rPr lang="en-US" dirty="0" smtClean="0"/>
              <a:t>A </a:t>
            </a:r>
            <a:r>
              <a:rPr lang="en-US" dirty="0"/>
              <a:t>student notices that the evening sky is usually red. He wants to find out why. Which of the following would be the next step? </a:t>
            </a:r>
            <a:endParaRPr lang="en-US" dirty="0" smtClean="0"/>
          </a:p>
          <a:p>
            <a:pPr marL="0" indent="0">
              <a:buNone/>
            </a:pPr>
            <a:endParaRPr lang="en-US" dirty="0"/>
          </a:p>
          <a:p>
            <a:pPr marL="912813" lvl="0" indent="-514350">
              <a:buFont typeface="+mj-lt"/>
              <a:buAutoNum type="alphaUcPeriod"/>
            </a:pPr>
            <a:r>
              <a:rPr lang="en-US" dirty="0" smtClean="0"/>
              <a:t>He </a:t>
            </a:r>
            <a:r>
              <a:rPr lang="en-US" dirty="0"/>
              <a:t>starts to experiment to see how dust affects light rays.   </a:t>
            </a:r>
          </a:p>
          <a:p>
            <a:pPr marL="912813" indent="-514350">
              <a:buFont typeface="+mj-lt"/>
              <a:buAutoNum type="alphaUcPeriod"/>
            </a:pPr>
            <a:r>
              <a:rPr lang="en-US" dirty="0" smtClean="0"/>
              <a:t>Other scientists confirm his experiments.</a:t>
            </a:r>
          </a:p>
          <a:p>
            <a:pPr marL="912813" indent="-514350">
              <a:buFont typeface="+mj-lt"/>
              <a:buAutoNum type="alphaUcPeriod"/>
            </a:pPr>
            <a:r>
              <a:rPr lang="en-US" dirty="0" smtClean="0"/>
              <a:t>He </a:t>
            </a:r>
            <a:r>
              <a:rPr lang="en-US" dirty="0"/>
              <a:t>thinks that dust in the sky makes the sky red</a:t>
            </a:r>
            <a:r>
              <a:rPr lang="en-US" dirty="0" smtClean="0"/>
              <a:t>. </a:t>
            </a:r>
          </a:p>
          <a:p>
            <a:pPr marL="912813" indent="-514350">
              <a:buFont typeface="+mj-lt"/>
              <a:buAutoNum type="alphaUcPeriod"/>
            </a:pPr>
            <a:r>
              <a:rPr lang="en-US" dirty="0" smtClean="0"/>
              <a:t>He publishes an article on sky conditions.</a:t>
            </a:r>
          </a:p>
          <a:p>
            <a:pPr marL="912813" lvl="0" indent="-514350">
              <a:buFont typeface="+mj-lt"/>
              <a:buAutoNum type="alphaUcPeriod"/>
            </a:pPr>
            <a:endParaRPr lang="en-US" dirty="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Long hair in the laboratory must </a:t>
            </a:r>
            <a:r>
              <a:rPr lang="en-US" dirty="0" smtClean="0"/>
              <a:t>be</a:t>
            </a:r>
          </a:p>
          <a:p>
            <a:endParaRPr lang="en-US" dirty="0"/>
          </a:p>
          <a:p>
            <a:pPr marL="909638" lvl="0" indent="-514350">
              <a:buFont typeface="+mj-lt"/>
              <a:buAutoNum type="alphaUcPeriod"/>
            </a:pPr>
            <a:r>
              <a:rPr lang="en-US" dirty="0"/>
              <a:t>cut short.</a:t>
            </a:r>
          </a:p>
          <a:p>
            <a:pPr marL="909638" lvl="0" indent="-514350">
              <a:buFont typeface="+mj-lt"/>
              <a:buAutoNum type="alphaUcPeriod"/>
            </a:pPr>
            <a:r>
              <a:rPr lang="en-US" dirty="0" smtClean="0"/>
              <a:t>always </a:t>
            </a:r>
            <a:r>
              <a:rPr lang="en-US" dirty="0"/>
              <a:t>neatly groomed.</a:t>
            </a:r>
          </a:p>
          <a:p>
            <a:pPr marL="909638" lvl="0" indent="-514350">
              <a:buFont typeface="+mj-lt"/>
              <a:buAutoNum type="alphaUcPeriod"/>
            </a:pPr>
            <a:r>
              <a:rPr lang="en-US" dirty="0"/>
              <a:t>tied back or kept entirely out of the way with a hair band, hairpins, or other confining device</a:t>
            </a:r>
            <a:r>
              <a:rPr lang="en-US" dirty="0" smtClean="0"/>
              <a:t>.</a:t>
            </a:r>
          </a:p>
          <a:p>
            <a:pPr marL="909638" indent="-514350">
              <a:buFont typeface="+mj-lt"/>
              <a:buAutoNum type="alphaUcPeriod"/>
            </a:pPr>
            <a:r>
              <a:rPr lang="en-US" dirty="0"/>
              <a:t>held away from the experiment with one hand.</a:t>
            </a:r>
          </a:p>
          <a:p>
            <a:pPr marL="909638" lvl="0" indent="-514350">
              <a:buFont typeface="+mj-lt"/>
              <a:buAutoNum type="alphaUcPeriod"/>
            </a:pPr>
            <a:endParaRPr lang="en-US" dirty="0"/>
          </a:p>
          <a:p>
            <a:endParaRPr lang="en-US" dirty="0"/>
          </a:p>
        </p:txBody>
      </p:sp>
    </p:spTree>
    <p:extLst>
      <p:ext uri="{BB962C8B-B14F-4D97-AF65-F5344CB8AC3E}">
        <p14:creationId xmlns:p14="http://schemas.microsoft.com/office/powerpoint/2010/main" val="4998055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r>
              <a:rPr lang="en-US" dirty="0"/>
              <a:t>A student hypothesizes that </a:t>
            </a:r>
            <a:r>
              <a:rPr lang="en-US" dirty="0" smtClean="0"/>
              <a:t>sunflowers will </a:t>
            </a:r>
            <a:r>
              <a:rPr lang="en-US" dirty="0"/>
              <a:t>grow fastest when </a:t>
            </a:r>
            <a:r>
              <a:rPr lang="en-US" dirty="0" smtClean="0"/>
              <a:t>given fertilizer. </a:t>
            </a:r>
            <a:r>
              <a:rPr lang="en-US" dirty="0"/>
              <a:t>To test this hypothesis, the student should design an experiment with which independent variable</a:t>
            </a:r>
            <a:r>
              <a:rPr lang="en-US" dirty="0" smtClean="0"/>
              <a:t>?</a:t>
            </a:r>
          </a:p>
          <a:p>
            <a:pPr marL="0" indent="0"/>
            <a:endParaRPr lang="en-US" dirty="0"/>
          </a:p>
          <a:p>
            <a:pPr marL="912813" lvl="0" indent="-514350">
              <a:buFont typeface="+mj-lt"/>
              <a:buAutoNum type="alphaUcPeriod"/>
            </a:pPr>
            <a:r>
              <a:rPr lang="en-US" dirty="0" smtClean="0"/>
              <a:t>Species of sunflower</a:t>
            </a:r>
            <a:endParaRPr lang="en-US" dirty="0"/>
          </a:p>
          <a:p>
            <a:pPr marL="912813" lvl="0" indent="-514350">
              <a:buFont typeface="+mj-lt"/>
              <a:buAutoNum type="alphaUcPeriod"/>
            </a:pPr>
            <a:r>
              <a:rPr lang="en-US" dirty="0"/>
              <a:t>Rate of </a:t>
            </a:r>
            <a:r>
              <a:rPr lang="en-US" dirty="0" smtClean="0"/>
              <a:t>sunflower </a:t>
            </a:r>
            <a:r>
              <a:rPr lang="en-US" dirty="0"/>
              <a:t>growth</a:t>
            </a:r>
          </a:p>
          <a:p>
            <a:pPr marL="912813" lvl="0" indent="-514350">
              <a:buFont typeface="+mj-lt"/>
              <a:buAutoNum type="alphaUcPeriod"/>
            </a:pPr>
            <a:r>
              <a:rPr lang="en-US" dirty="0" smtClean="0"/>
              <a:t>Amount </a:t>
            </a:r>
            <a:r>
              <a:rPr lang="en-US" dirty="0"/>
              <a:t>of </a:t>
            </a:r>
            <a:r>
              <a:rPr lang="en-US" dirty="0" smtClean="0"/>
              <a:t>water given to each plant</a:t>
            </a:r>
          </a:p>
          <a:p>
            <a:pPr marL="912813" indent="-514350">
              <a:buFont typeface="+mj-lt"/>
              <a:buAutoNum type="alphaUcPeriod"/>
            </a:pPr>
            <a:r>
              <a:rPr lang="en-US" dirty="0" smtClean="0"/>
              <a:t>Whether fertilizer is used or not</a:t>
            </a:r>
          </a:p>
          <a:p>
            <a:pPr marL="912813" lvl="0" indent="-514350">
              <a:buFont typeface="+mj-lt"/>
              <a:buAutoNum type="alphaUcPeriod"/>
            </a:pPr>
            <a:endParaRPr lang="en-US" dirty="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2" cstate="print"/>
          <a:srcRect/>
          <a:stretch>
            <a:fillRect/>
          </a:stretch>
        </p:blipFill>
        <p:spPr bwMode="auto">
          <a:xfrm>
            <a:off x="914400" y="3429000"/>
            <a:ext cx="7543800" cy="3124200"/>
          </a:xfrm>
          <a:prstGeom prst="rect">
            <a:avLst/>
          </a:prstGeom>
          <a:noFill/>
          <a:ln w="9525">
            <a:noFill/>
            <a:miter lim="800000"/>
            <a:headEnd/>
            <a:tailEnd/>
          </a:ln>
        </p:spPr>
      </p:pic>
      <p:sp>
        <p:nvSpPr>
          <p:cNvPr id="2" name="Content Placeholder 1"/>
          <p:cNvSpPr>
            <a:spLocks noGrp="1"/>
          </p:cNvSpPr>
          <p:nvPr>
            <p:ph idx="1"/>
          </p:nvPr>
        </p:nvSpPr>
        <p:spPr/>
        <p:txBody>
          <a:bodyPr/>
          <a:lstStyle/>
          <a:p>
            <a:pPr marL="0" indent="0"/>
            <a:r>
              <a:rPr lang="en-US" dirty="0"/>
              <a:t>The diagram shows a </a:t>
            </a:r>
            <a:r>
              <a:rPr lang="en-US" dirty="0" smtClean="0"/>
              <a:t>plant investigation</a:t>
            </a:r>
            <a:r>
              <a:rPr lang="en-US" dirty="0"/>
              <a:t>. Which </a:t>
            </a:r>
            <a:r>
              <a:rPr lang="en-US" dirty="0" smtClean="0"/>
              <a:t>is the independent variable?</a:t>
            </a:r>
            <a:endParaRPr lang="en-US" dirty="0"/>
          </a:p>
          <a:p>
            <a:pPr marL="912813" lvl="0" indent="-514350">
              <a:buFont typeface="+mj-lt"/>
              <a:buAutoNum type="alphaUcPeriod"/>
            </a:pPr>
            <a:r>
              <a:rPr lang="en-US" sz="3000" dirty="0"/>
              <a:t>Hours of light </a:t>
            </a:r>
            <a:r>
              <a:rPr lang="en-US" sz="3000" dirty="0" smtClean="0"/>
              <a:t>exposure</a:t>
            </a:r>
          </a:p>
          <a:p>
            <a:pPr marL="912813" indent="-514350">
              <a:buFont typeface="+mj-lt"/>
              <a:buAutoNum type="alphaUcPeriod"/>
            </a:pPr>
            <a:r>
              <a:rPr lang="en-US" sz="3000" dirty="0" smtClean="0"/>
              <a:t>Soil pH</a:t>
            </a:r>
          </a:p>
          <a:p>
            <a:pPr marL="912813" lvl="0" indent="-514350">
              <a:buFont typeface="+mj-lt"/>
              <a:buAutoNum type="alphaUcPeriod"/>
            </a:pPr>
            <a:r>
              <a:rPr lang="en-US" sz="3000" dirty="0" smtClean="0"/>
              <a:t>Plant </a:t>
            </a:r>
            <a:r>
              <a:rPr lang="en-US" sz="3000" dirty="0"/>
              <a:t>species</a:t>
            </a:r>
          </a:p>
          <a:p>
            <a:pPr marL="912813" lvl="0" indent="-514350">
              <a:buFont typeface="+mj-lt"/>
              <a:buAutoNum type="alphaUcPeriod"/>
            </a:pPr>
            <a:r>
              <a:rPr lang="en-US" sz="3000" dirty="0"/>
              <a:t>Soil volume</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0" indent="0"/>
            <a:r>
              <a:rPr lang="en-US" dirty="0"/>
              <a:t>The data show the growth of two </a:t>
            </a:r>
            <a:r>
              <a:rPr lang="en-US" dirty="0" smtClean="0"/>
              <a:t>rose </a:t>
            </a:r>
            <a:r>
              <a:rPr lang="en-US" dirty="0"/>
              <a:t>plants over several weeks using four different fertilizers. The experimental data would be more valid if which of the following variables was included in the experiment?</a:t>
            </a:r>
          </a:p>
          <a:p>
            <a:pPr marL="912813" lvl="0" indent="-514350">
              <a:buFont typeface="+mj-lt"/>
              <a:buAutoNum type="alphaUcPeriod"/>
            </a:pPr>
            <a:r>
              <a:rPr lang="en-US" dirty="0"/>
              <a:t>A fifth fertilizer was tested.</a:t>
            </a:r>
          </a:p>
          <a:p>
            <a:pPr marL="912813" lvl="0" indent="-514350">
              <a:buFont typeface="+mj-lt"/>
              <a:buAutoNum type="alphaUcPeriod"/>
            </a:pPr>
            <a:r>
              <a:rPr lang="en-US" dirty="0"/>
              <a:t>Only one plant was tested.</a:t>
            </a:r>
          </a:p>
          <a:p>
            <a:pPr marL="912813" indent="-514350">
              <a:buFont typeface="+mj-lt"/>
              <a:buAutoNum type="alphaUcPeriod"/>
            </a:pPr>
            <a:r>
              <a:rPr lang="en-US" dirty="0" smtClean="0"/>
              <a:t>A control without fertilizer was included </a:t>
            </a:r>
            <a:r>
              <a:rPr lang="en-US" i="1" dirty="0" smtClean="0"/>
              <a:t>for each plant. </a:t>
            </a:r>
            <a:endParaRPr lang="en-US" dirty="0" smtClean="0"/>
          </a:p>
          <a:p>
            <a:pPr marL="912813" lvl="0" indent="-514350">
              <a:buFont typeface="+mj-lt"/>
              <a:buAutoNum type="alphaUcPeriod"/>
            </a:pPr>
            <a:r>
              <a:rPr lang="en-US" dirty="0" smtClean="0"/>
              <a:t>The </a:t>
            </a:r>
            <a:r>
              <a:rPr lang="en-US" dirty="0"/>
              <a:t>plants were grown at variable temperatures</a:t>
            </a:r>
            <a:r>
              <a:rPr lang="en-US" dirty="0" smtClean="0"/>
              <a:t>.</a:t>
            </a:r>
            <a:endParaRPr lang="en-US" dirty="0"/>
          </a:p>
        </p:txBody>
      </p:sp>
      <p:sp>
        <p:nvSpPr>
          <p:cNvPr id="3" name="TextBox 2"/>
          <p:cNvSpPr txBox="1"/>
          <p:nvPr/>
        </p:nvSpPr>
        <p:spPr>
          <a:xfrm>
            <a:off x="6553200" y="6400800"/>
            <a:ext cx="1905000" cy="369332"/>
          </a:xfrm>
          <a:prstGeom prst="rect">
            <a:avLst/>
          </a:prstGeom>
          <a:noFill/>
        </p:spPr>
        <p:txBody>
          <a:bodyPr wrap="square" rtlCol="0">
            <a:spAutoFit/>
          </a:bodyPr>
          <a:lstStyle/>
          <a:p>
            <a:r>
              <a:rPr lang="en-US" dirty="0" smtClean="0">
                <a:hlinkClick r:id="rId2" action="ppaction://hlinksldjump"/>
              </a:rPr>
              <a:t>Table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r>
              <a:rPr lang="en-US" dirty="0"/>
              <a:t>Students plan to use </a:t>
            </a:r>
            <a:r>
              <a:rPr lang="en-US" dirty="0" smtClean="0"/>
              <a:t>thermometers to </a:t>
            </a:r>
            <a:r>
              <a:rPr lang="en-US" dirty="0"/>
              <a:t>compare average monthly </a:t>
            </a:r>
            <a:r>
              <a:rPr lang="en-US" dirty="0" smtClean="0"/>
              <a:t>temperature </a:t>
            </a:r>
            <a:r>
              <a:rPr lang="en-US" dirty="0"/>
              <a:t>in </a:t>
            </a:r>
            <a:r>
              <a:rPr lang="en-US" dirty="0" smtClean="0"/>
              <a:t>Madison Heights </a:t>
            </a:r>
            <a:r>
              <a:rPr lang="en-US" dirty="0"/>
              <a:t>and </a:t>
            </a:r>
            <a:r>
              <a:rPr lang="en-US" dirty="0" smtClean="0"/>
              <a:t>Richmond. </a:t>
            </a:r>
            <a:r>
              <a:rPr lang="en-US" dirty="0"/>
              <a:t>Which of these variables should be manipulated</a:t>
            </a:r>
            <a:r>
              <a:rPr lang="en-US" dirty="0" smtClean="0"/>
              <a:t>?</a:t>
            </a:r>
          </a:p>
          <a:p>
            <a:pPr marL="0" indent="0"/>
            <a:endParaRPr lang="en-US" dirty="0"/>
          </a:p>
          <a:p>
            <a:pPr marL="912813" lvl="0" indent="-514350">
              <a:buFont typeface="+mj-lt"/>
              <a:buAutoNum type="alphaUcPeriod"/>
            </a:pPr>
            <a:r>
              <a:rPr lang="en-US" dirty="0" smtClean="0"/>
              <a:t>Location of the thermometer</a:t>
            </a:r>
            <a:endParaRPr lang="en-US" dirty="0"/>
          </a:p>
          <a:p>
            <a:pPr marL="912813" lvl="0" indent="-514350">
              <a:buFont typeface="+mj-lt"/>
              <a:buAutoNum type="alphaUcPeriod"/>
            </a:pPr>
            <a:r>
              <a:rPr lang="en-US" dirty="0"/>
              <a:t>Brand </a:t>
            </a:r>
            <a:r>
              <a:rPr lang="en-US" dirty="0" smtClean="0"/>
              <a:t>of the thermometer</a:t>
            </a:r>
            <a:endParaRPr lang="en-US" dirty="0"/>
          </a:p>
          <a:p>
            <a:pPr marL="912813" lvl="0" indent="-514350">
              <a:buFont typeface="+mj-lt"/>
              <a:buAutoNum type="alphaUcPeriod"/>
            </a:pPr>
            <a:r>
              <a:rPr lang="en-US" dirty="0"/>
              <a:t>Size </a:t>
            </a:r>
            <a:r>
              <a:rPr lang="en-US" dirty="0" smtClean="0"/>
              <a:t>of the thermometer</a:t>
            </a:r>
            <a:endParaRPr lang="en-US" dirty="0"/>
          </a:p>
          <a:p>
            <a:pPr marL="912813" lvl="0" indent="-514350">
              <a:buFont typeface="+mj-lt"/>
              <a:buAutoNum type="alphaUcPeriod"/>
            </a:pPr>
            <a:r>
              <a:rPr lang="en-US" dirty="0" smtClean="0"/>
              <a:t>Type of the thermometer</a:t>
            </a:r>
            <a:endParaRPr lang="en-US" dirty="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r>
              <a:rPr lang="en-US" dirty="0"/>
              <a:t>Jan consistently read the volume of liquids as shown. How would this practice impact her work?</a:t>
            </a:r>
          </a:p>
          <a:p>
            <a:endParaRPr lang="en-US" dirty="0"/>
          </a:p>
        </p:txBody>
      </p:sp>
      <p:pic>
        <p:nvPicPr>
          <p:cNvPr id="3" name="Picture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7000" y="2514600"/>
            <a:ext cx="2438400" cy="2867025"/>
          </a:xfrm>
          <a:prstGeom prst="rect">
            <a:avLst/>
          </a:prstGeom>
          <a:noFill/>
          <a:ln w="9525">
            <a:noFill/>
            <a:miter lim="800000"/>
            <a:headEnd/>
            <a:tailEnd/>
          </a:ln>
        </p:spPr>
      </p:pic>
      <p:sp>
        <p:nvSpPr>
          <p:cNvPr id="4" name="Content Placeholder 1"/>
          <p:cNvSpPr txBox="1">
            <a:spLocks/>
          </p:cNvSpPr>
          <p:nvPr/>
        </p:nvSpPr>
        <p:spPr>
          <a:xfrm>
            <a:off x="685800" y="2133600"/>
            <a:ext cx="5715000" cy="4495800"/>
          </a:xfrm>
          <a:prstGeom prst="rect">
            <a:avLst/>
          </a:prstGeom>
        </p:spPr>
        <p:txBody>
          <a:bodyPr vert="horz" lIns="91440" tIns="45720" rIns="91440" bIns="45720" rtlCol="0">
            <a:normAutofit lnSpcReduction="10000"/>
          </a:bodyPr>
          <a:lstStyle/>
          <a:p>
            <a:pPr marL="912813" marR="0" lvl="0" indent="-514350" algn="l" defTabSz="914400" rtl="0" eaLnBrk="1" fontAlgn="auto" latinLnBrk="0" hangingPunct="1">
              <a:lnSpc>
                <a:spcPct val="100000"/>
              </a:lnSpc>
              <a:spcBef>
                <a:spcPct val="20000"/>
              </a:spcBef>
              <a:spcAft>
                <a:spcPts val="0"/>
              </a:spcAft>
              <a:buClrTx/>
              <a:buSzTx/>
              <a:buFont typeface="+mj-lt"/>
              <a:buAutoNum type="alphaU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Her measurements would be too high.</a:t>
            </a:r>
          </a:p>
          <a:p>
            <a:pPr marL="912813" marR="0" lvl="0" indent="-514350" algn="l" defTabSz="914400" rtl="0" eaLnBrk="1" fontAlgn="auto" latinLnBrk="0" hangingPunct="1">
              <a:lnSpc>
                <a:spcPct val="100000"/>
              </a:lnSpc>
              <a:spcBef>
                <a:spcPct val="20000"/>
              </a:spcBef>
              <a:spcAft>
                <a:spcPts val="0"/>
              </a:spcAft>
              <a:buClrTx/>
              <a:buSzTx/>
              <a:buFont typeface="+mj-lt"/>
              <a:buAutoNum type="alphaU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Her measurements would be too low for less dense liquids.</a:t>
            </a:r>
          </a:p>
          <a:p>
            <a:pPr marL="912813" indent="-514350">
              <a:spcBef>
                <a:spcPct val="20000"/>
              </a:spcBef>
              <a:buFont typeface="+mj-lt"/>
              <a:buAutoNum type="alphaUcPeriod"/>
            </a:pPr>
            <a:r>
              <a:rPr lang="en-US" sz="3200" dirty="0"/>
              <a:t>Her measurements would lack precision.</a:t>
            </a:r>
          </a:p>
          <a:p>
            <a:pPr marL="912813" marR="0" lvl="0" indent="-514350" algn="l" defTabSz="914400" rtl="0" eaLnBrk="1" fontAlgn="auto" latinLnBrk="0" hangingPunct="1">
              <a:lnSpc>
                <a:spcPct val="100000"/>
              </a:lnSpc>
              <a:spcBef>
                <a:spcPct val="20000"/>
              </a:spcBef>
              <a:spcAft>
                <a:spcPts val="0"/>
              </a:spcAft>
              <a:buClrTx/>
              <a:buSzTx/>
              <a:buFont typeface="+mj-lt"/>
              <a:buAutoNum type="alphaU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Her measurements would be very accurate.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r>
              <a:rPr lang="en-US" dirty="0"/>
              <a:t>If you do not understand a direction or part of a lab procedure, you </a:t>
            </a:r>
            <a:r>
              <a:rPr lang="en-US" dirty="0" smtClean="0"/>
              <a:t>should</a:t>
            </a:r>
          </a:p>
          <a:p>
            <a:pPr marL="0" indent="0"/>
            <a:endParaRPr lang="en-US" dirty="0"/>
          </a:p>
          <a:p>
            <a:pPr marL="909638" lvl="0" indent="-514350">
              <a:buFont typeface="+mj-lt"/>
              <a:buAutoNum type="alphaUcPeriod"/>
            </a:pPr>
            <a:r>
              <a:rPr lang="en-US" dirty="0"/>
              <a:t>figure it out as you do the lab</a:t>
            </a:r>
            <a:r>
              <a:rPr lang="en-US" dirty="0" smtClean="0"/>
              <a:t>.</a:t>
            </a:r>
          </a:p>
          <a:p>
            <a:pPr marL="909638" indent="-514350">
              <a:buFont typeface="+mj-lt"/>
              <a:buAutoNum type="alphaUcPeriod"/>
            </a:pPr>
            <a:r>
              <a:rPr lang="en-US" dirty="0"/>
              <a:t>skip it and go on to the next part.</a:t>
            </a:r>
          </a:p>
          <a:p>
            <a:pPr marL="909638" lvl="0" indent="-514350">
              <a:buFont typeface="+mj-lt"/>
              <a:buAutoNum type="alphaUcPeriod"/>
            </a:pPr>
            <a:r>
              <a:rPr lang="en-US" dirty="0" smtClean="0"/>
              <a:t>try </a:t>
            </a:r>
            <a:r>
              <a:rPr lang="en-US" dirty="0"/>
              <a:t>several methods until something works.</a:t>
            </a:r>
          </a:p>
          <a:p>
            <a:pPr marL="909638" lvl="0" indent="-514350">
              <a:buFont typeface="+mj-lt"/>
              <a:buAutoNum type="alphaUcPeriod"/>
            </a:pPr>
            <a:r>
              <a:rPr lang="en-US" dirty="0"/>
              <a:t>ask the instructor before proceeding.</a:t>
            </a:r>
          </a:p>
          <a:p>
            <a:endParaRPr lang="en-US" dirty="0"/>
          </a:p>
        </p:txBody>
      </p:sp>
    </p:spTree>
    <p:extLst>
      <p:ext uri="{BB962C8B-B14F-4D97-AF65-F5344CB8AC3E}">
        <p14:creationId xmlns:p14="http://schemas.microsoft.com/office/powerpoint/2010/main" val="18965432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r>
              <a:rPr lang="en-US" dirty="0"/>
              <a:t>When </a:t>
            </a:r>
            <a:r>
              <a:rPr lang="en-US" dirty="0" smtClean="0"/>
              <a:t>using a test tube to heat substances, </a:t>
            </a:r>
            <a:r>
              <a:rPr lang="en-US" dirty="0"/>
              <a:t>be sure </a:t>
            </a:r>
            <a:r>
              <a:rPr lang="en-US" dirty="0" smtClean="0"/>
              <a:t>that the </a:t>
            </a:r>
            <a:r>
              <a:rPr lang="en-US" dirty="0"/>
              <a:t>open end points toward </a:t>
            </a:r>
            <a:endParaRPr lang="en-US" dirty="0" smtClean="0"/>
          </a:p>
          <a:p>
            <a:pPr marL="0" indent="0"/>
            <a:endParaRPr lang="en-US" dirty="0"/>
          </a:p>
          <a:p>
            <a:pPr marL="912813" lvl="0" indent="-514350">
              <a:buFont typeface="+mj-lt"/>
              <a:buAutoNum type="alphaUcPeriod"/>
            </a:pPr>
            <a:r>
              <a:rPr lang="en-US" dirty="0" smtClean="0"/>
              <a:t>a classmate.</a:t>
            </a:r>
            <a:endParaRPr lang="en-US" dirty="0"/>
          </a:p>
          <a:p>
            <a:pPr marL="912813" indent="-514350">
              <a:buFont typeface="+mj-lt"/>
              <a:buAutoNum type="alphaUcPeriod"/>
            </a:pPr>
            <a:r>
              <a:rPr lang="en-US" dirty="0" smtClean="0"/>
              <a:t>your teacher. </a:t>
            </a:r>
          </a:p>
          <a:p>
            <a:pPr marL="912813" indent="-514350">
              <a:buFont typeface="+mj-lt"/>
              <a:buAutoNum type="alphaUcPeriod"/>
            </a:pPr>
            <a:r>
              <a:rPr lang="en-US" dirty="0" smtClean="0"/>
              <a:t>no other person. </a:t>
            </a:r>
          </a:p>
          <a:p>
            <a:pPr marL="912813" lvl="0" indent="-514350">
              <a:buFont typeface="+mj-lt"/>
              <a:buAutoNum type="alphaUcPeriod"/>
            </a:pPr>
            <a:r>
              <a:rPr lang="en-US" dirty="0" smtClean="0"/>
              <a:t>yourself.</a:t>
            </a:r>
            <a:endParaRPr lang="en-US" dirty="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pic>
        <p:nvPicPr>
          <p:cNvPr id="3" name="Picture 2"/>
          <p:cNvPicPr/>
          <p:nvPr/>
        </p:nvPicPr>
        <p:blipFill>
          <a:blip r:embed="rId2" cstate="print"/>
          <a:srcRect/>
          <a:stretch>
            <a:fillRect/>
          </a:stretch>
        </p:blipFill>
        <p:spPr bwMode="auto">
          <a:xfrm>
            <a:off x="914400" y="609600"/>
            <a:ext cx="6934200" cy="5486399"/>
          </a:xfrm>
          <a:prstGeom prst="rect">
            <a:avLst/>
          </a:prstGeom>
          <a:noFill/>
          <a:ln w="9525">
            <a:noFill/>
            <a:miter lim="800000"/>
            <a:headEnd/>
            <a:tailEnd/>
          </a:ln>
        </p:spPr>
      </p:pic>
      <p:sp>
        <p:nvSpPr>
          <p:cNvPr id="4" name="TextBox 3"/>
          <p:cNvSpPr txBox="1"/>
          <p:nvPr/>
        </p:nvSpPr>
        <p:spPr>
          <a:xfrm>
            <a:off x="6096000" y="6324600"/>
            <a:ext cx="2438400" cy="369332"/>
          </a:xfrm>
          <a:prstGeom prst="rect">
            <a:avLst/>
          </a:prstGeom>
          <a:noFill/>
        </p:spPr>
        <p:txBody>
          <a:bodyPr wrap="square" rtlCol="0">
            <a:spAutoFit/>
          </a:bodyPr>
          <a:lstStyle/>
          <a:p>
            <a:r>
              <a:rPr lang="en-US" dirty="0" smtClean="0">
                <a:hlinkClick r:id="rId3" action="ppaction://hlinksldjump"/>
              </a:rPr>
              <a:t>Return to question</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pic>
        <p:nvPicPr>
          <p:cNvPr id="3" name="Picture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685800"/>
            <a:ext cx="7620000" cy="5181600"/>
          </a:xfrm>
          <a:prstGeom prst="rect">
            <a:avLst/>
          </a:prstGeom>
          <a:noFill/>
          <a:ln w="9525">
            <a:noFill/>
            <a:miter lim="800000"/>
            <a:headEnd/>
            <a:tailEnd/>
          </a:ln>
        </p:spPr>
      </p:pic>
      <p:sp>
        <p:nvSpPr>
          <p:cNvPr id="4" name="TextBox 3"/>
          <p:cNvSpPr txBox="1"/>
          <p:nvPr/>
        </p:nvSpPr>
        <p:spPr>
          <a:xfrm>
            <a:off x="5867400" y="6324600"/>
            <a:ext cx="2590800" cy="381000"/>
          </a:xfrm>
          <a:prstGeom prst="rect">
            <a:avLst/>
          </a:prstGeom>
          <a:noFill/>
        </p:spPr>
        <p:txBody>
          <a:bodyPr wrap="square" rtlCol="0">
            <a:spAutoFit/>
          </a:bodyPr>
          <a:lstStyle/>
          <a:p>
            <a:r>
              <a:rPr lang="en-US" dirty="0" smtClean="0">
                <a:hlinkClick r:id="rId3" action="ppaction://hlinksldjump"/>
              </a:rPr>
              <a:t>Return to question</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r>
              <a:rPr lang="en-US" dirty="0"/>
              <a:t>______ can be measured with a graduated cylinder in milliliters or liters</a:t>
            </a:r>
            <a:r>
              <a:rPr lang="en-US" dirty="0" smtClean="0"/>
              <a:t>.</a:t>
            </a:r>
          </a:p>
          <a:p>
            <a:pPr marL="0" indent="0"/>
            <a:endParaRPr lang="en-US" dirty="0"/>
          </a:p>
          <a:p>
            <a:pPr marL="912813" lvl="0" indent="-514350">
              <a:buFont typeface="+mj-lt"/>
              <a:buAutoNum type="alphaUcPeriod"/>
            </a:pPr>
            <a:r>
              <a:rPr lang="en-US" dirty="0"/>
              <a:t>Density</a:t>
            </a:r>
          </a:p>
          <a:p>
            <a:pPr marL="912813" lvl="0" indent="-514350">
              <a:buFont typeface="+mj-lt"/>
              <a:buAutoNum type="alphaUcPeriod"/>
            </a:pPr>
            <a:r>
              <a:rPr lang="en-US" dirty="0" smtClean="0"/>
              <a:t>Volume</a:t>
            </a:r>
            <a:endParaRPr lang="en-US" dirty="0"/>
          </a:p>
          <a:p>
            <a:pPr marL="912813" lvl="0" indent="-514350">
              <a:buFont typeface="+mj-lt"/>
              <a:buAutoNum type="alphaUcPeriod"/>
            </a:pPr>
            <a:r>
              <a:rPr lang="en-US" dirty="0" smtClean="0"/>
              <a:t>Weight</a:t>
            </a:r>
            <a:endParaRPr lang="en-US" dirty="0"/>
          </a:p>
          <a:p>
            <a:pPr marL="912813" lvl="0" indent="-514350">
              <a:buFont typeface="+mj-lt"/>
              <a:buAutoNum type="alphaUcPeriod"/>
            </a:pPr>
            <a:r>
              <a:rPr lang="en-US" dirty="0" smtClean="0"/>
              <a:t>Mass</a:t>
            </a:r>
            <a:endParaRPr lang="en-US" dirty="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0" indent="0"/>
            <a:r>
              <a:rPr lang="en-US" dirty="0"/>
              <a:t>A student is trying to determine which temperature </a:t>
            </a:r>
            <a:r>
              <a:rPr lang="en-US" dirty="0" smtClean="0"/>
              <a:t>causes bread dough to rise the highest.  </a:t>
            </a:r>
            <a:r>
              <a:rPr lang="en-US" dirty="0"/>
              <a:t>He </a:t>
            </a:r>
            <a:r>
              <a:rPr lang="en-US" dirty="0" smtClean="0"/>
              <a:t>puts one ball of dough at 30°C </a:t>
            </a:r>
            <a:r>
              <a:rPr lang="en-US" dirty="0"/>
              <a:t>and the other at 40°C.  At the end of </a:t>
            </a:r>
            <a:r>
              <a:rPr lang="en-US" dirty="0" smtClean="0"/>
              <a:t>an hour, </a:t>
            </a:r>
            <a:r>
              <a:rPr lang="en-US" dirty="0"/>
              <a:t>he </a:t>
            </a:r>
            <a:r>
              <a:rPr lang="en-US" dirty="0" smtClean="0"/>
              <a:t>measures the height of each ball of dough.  </a:t>
            </a:r>
            <a:r>
              <a:rPr lang="en-US" dirty="0"/>
              <a:t>Which of the following is the dependent variable? </a:t>
            </a:r>
          </a:p>
          <a:p>
            <a:pPr marL="909638" lvl="0" indent="-514350">
              <a:buFont typeface="+mj-lt"/>
              <a:buAutoNum type="alphaUcPeriod"/>
            </a:pPr>
            <a:r>
              <a:rPr lang="en-US" dirty="0"/>
              <a:t>temperature</a:t>
            </a:r>
          </a:p>
          <a:p>
            <a:pPr marL="909638" lvl="0" indent="-514350">
              <a:buFont typeface="+mj-lt"/>
              <a:buAutoNum type="alphaUcPeriod"/>
            </a:pPr>
            <a:r>
              <a:rPr lang="en-US" dirty="0" smtClean="0"/>
              <a:t>Bread dough height</a:t>
            </a:r>
            <a:endParaRPr lang="en-US" dirty="0"/>
          </a:p>
          <a:p>
            <a:pPr marL="909638" lvl="0" indent="-514350">
              <a:buFont typeface="+mj-lt"/>
              <a:buAutoNum type="alphaUcPeriod"/>
            </a:pPr>
            <a:r>
              <a:rPr lang="en-US" dirty="0"/>
              <a:t>m</a:t>
            </a:r>
            <a:r>
              <a:rPr lang="en-US" dirty="0" smtClean="0"/>
              <a:t>ass of dough</a:t>
            </a:r>
            <a:endParaRPr lang="en-US" dirty="0"/>
          </a:p>
          <a:p>
            <a:pPr marL="909638" indent="-514350">
              <a:buFont typeface="+mj-lt"/>
              <a:buAutoNum type="alphaUcPeriod"/>
            </a:pPr>
            <a:r>
              <a:rPr lang="en-US" dirty="0" smtClean="0"/>
              <a:t>type of dough</a:t>
            </a:r>
            <a:endParaRPr lang="en-US" dirty="0"/>
          </a:p>
        </p:txBody>
      </p:sp>
    </p:spTree>
    <p:extLst>
      <p:ext uri="{BB962C8B-B14F-4D97-AF65-F5344CB8AC3E}">
        <p14:creationId xmlns:p14="http://schemas.microsoft.com/office/powerpoint/2010/main" val="33993739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r>
              <a:rPr lang="en-US" dirty="0"/>
              <a:t>You are heating a piece of glass and now want to pick it up. You </a:t>
            </a:r>
            <a:r>
              <a:rPr lang="en-US" dirty="0" smtClean="0"/>
              <a:t>should</a:t>
            </a:r>
          </a:p>
          <a:p>
            <a:pPr marL="0" indent="0"/>
            <a:endParaRPr lang="en-US" dirty="0"/>
          </a:p>
          <a:p>
            <a:pPr marL="909638" lvl="0" indent="-514350">
              <a:buFont typeface="+mj-lt"/>
              <a:buAutoNum type="alphaUcPeriod"/>
            </a:pPr>
            <a:r>
              <a:rPr lang="en-US" dirty="0"/>
              <a:t>use a rag or paper towels.</a:t>
            </a:r>
          </a:p>
          <a:p>
            <a:pPr marL="909638" lvl="0" indent="-514350">
              <a:buFont typeface="+mj-lt"/>
              <a:buAutoNum type="alphaUcPeriod"/>
            </a:pPr>
            <a:r>
              <a:rPr lang="en-US" dirty="0"/>
              <a:t>pick up the end that looks cooler.</a:t>
            </a:r>
          </a:p>
          <a:p>
            <a:pPr marL="909638" lvl="0" indent="-514350">
              <a:buFont typeface="+mj-lt"/>
              <a:buAutoNum type="alphaUcPeriod"/>
            </a:pPr>
            <a:r>
              <a:rPr lang="en-US" dirty="0"/>
              <a:t>use tongs.</a:t>
            </a:r>
          </a:p>
          <a:p>
            <a:pPr marL="909638" lvl="0" indent="-514350">
              <a:buFont typeface="+mj-lt"/>
              <a:buAutoNum type="alphaUcPeriod"/>
            </a:pPr>
            <a:r>
              <a:rPr lang="en-US" dirty="0"/>
              <a:t>pour cold water on it.</a:t>
            </a:r>
          </a:p>
          <a:p>
            <a:endParaRPr lang="en-US" dirty="0"/>
          </a:p>
        </p:txBody>
      </p:sp>
    </p:spTree>
    <p:extLst>
      <p:ext uri="{BB962C8B-B14F-4D97-AF65-F5344CB8AC3E}">
        <p14:creationId xmlns:p14="http://schemas.microsoft.com/office/powerpoint/2010/main" val="1493223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8229600" cy="6096000"/>
          </a:xfrm>
        </p:spPr>
        <p:txBody>
          <a:bodyPr>
            <a:normAutofit lnSpcReduction="10000"/>
          </a:bodyPr>
          <a:lstStyle/>
          <a:p>
            <a:pPr marL="0" indent="0"/>
            <a:r>
              <a:rPr lang="en-US" dirty="0"/>
              <a:t>A scientist testing the effects of a chemical on </a:t>
            </a:r>
            <a:r>
              <a:rPr lang="en-US" dirty="0" smtClean="0"/>
              <a:t>corn production </a:t>
            </a:r>
            <a:r>
              <a:rPr lang="en-US" dirty="0"/>
              <a:t>sprays </a:t>
            </a:r>
            <a:r>
              <a:rPr lang="en-US" dirty="0" smtClean="0"/>
              <a:t>a field with </a:t>
            </a:r>
            <a:r>
              <a:rPr lang="en-US" dirty="0"/>
              <a:t>the chemical. A second </a:t>
            </a:r>
            <a:r>
              <a:rPr lang="en-US" dirty="0" smtClean="0"/>
              <a:t>field </a:t>
            </a:r>
            <a:r>
              <a:rPr lang="en-US" dirty="0"/>
              <a:t>does not receive the chemical. </a:t>
            </a:r>
            <a:r>
              <a:rPr lang="en-US" dirty="0" smtClean="0"/>
              <a:t>The </a:t>
            </a:r>
            <a:r>
              <a:rPr lang="en-US" dirty="0"/>
              <a:t>number of </a:t>
            </a:r>
            <a:r>
              <a:rPr lang="en-US" dirty="0" smtClean="0"/>
              <a:t>ears of corn harvested </a:t>
            </a:r>
            <a:r>
              <a:rPr lang="en-US" dirty="0"/>
              <a:t>from each </a:t>
            </a:r>
            <a:r>
              <a:rPr lang="en-US" dirty="0" smtClean="0"/>
              <a:t>field </a:t>
            </a:r>
            <a:r>
              <a:rPr lang="en-US" dirty="0"/>
              <a:t>is counted. Which of the following is the </a:t>
            </a:r>
            <a:r>
              <a:rPr lang="en-US" dirty="0" smtClean="0"/>
              <a:t>dependent (responding) </a:t>
            </a:r>
            <a:r>
              <a:rPr lang="en-US" dirty="0"/>
              <a:t>variable in the experiment</a:t>
            </a:r>
            <a:r>
              <a:rPr lang="en-US" dirty="0" smtClean="0"/>
              <a:t>?</a:t>
            </a:r>
          </a:p>
          <a:p>
            <a:pPr marL="0" indent="0"/>
            <a:endParaRPr lang="en-US" dirty="0"/>
          </a:p>
          <a:p>
            <a:pPr marL="912813" lvl="0" indent="-514350">
              <a:buFont typeface="+mj-lt"/>
              <a:buAutoNum type="alphaUcPeriod"/>
            </a:pPr>
            <a:r>
              <a:rPr lang="en-US" dirty="0"/>
              <a:t>the </a:t>
            </a:r>
            <a:r>
              <a:rPr lang="en-US" dirty="0" smtClean="0"/>
              <a:t>amount of chemical sprayed</a:t>
            </a:r>
            <a:endParaRPr lang="en-US" dirty="0"/>
          </a:p>
          <a:p>
            <a:pPr marL="912813" indent="-514350">
              <a:buFont typeface="+mj-lt"/>
              <a:buAutoNum type="alphaUcPeriod"/>
            </a:pPr>
            <a:r>
              <a:rPr lang="en-US" dirty="0" smtClean="0"/>
              <a:t>the </a:t>
            </a:r>
            <a:r>
              <a:rPr lang="en-US" dirty="0"/>
              <a:t>first </a:t>
            </a:r>
            <a:r>
              <a:rPr lang="en-US" dirty="0" smtClean="0"/>
              <a:t>field</a:t>
            </a:r>
          </a:p>
          <a:p>
            <a:pPr marL="912813" indent="-514350">
              <a:buFont typeface="+mj-lt"/>
              <a:buAutoNum type="alphaUcPeriod"/>
            </a:pPr>
            <a:r>
              <a:rPr lang="en-US" dirty="0" smtClean="0"/>
              <a:t>the number of ears of corn</a:t>
            </a:r>
            <a:endParaRPr lang="en-US" dirty="0"/>
          </a:p>
          <a:p>
            <a:pPr marL="912813" lvl="0" indent="-514350">
              <a:buFont typeface="+mj-lt"/>
              <a:buAutoNum type="alphaUcPeriod"/>
            </a:pPr>
            <a:r>
              <a:rPr lang="en-US" dirty="0"/>
              <a:t>the second orchard</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r>
              <a:rPr lang="en-US" dirty="0"/>
              <a:t>In order for the </a:t>
            </a:r>
            <a:r>
              <a:rPr lang="en-US" dirty="0" smtClean="0"/>
              <a:t>corn field experiment </a:t>
            </a:r>
            <a:r>
              <a:rPr lang="en-US" dirty="0"/>
              <a:t>to be valid scientifically, both </a:t>
            </a:r>
            <a:r>
              <a:rPr lang="en-US" dirty="0" smtClean="0"/>
              <a:t>fields must:</a:t>
            </a:r>
          </a:p>
          <a:p>
            <a:pPr marL="0" indent="0"/>
            <a:endParaRPr lang="en-US" dirty="0"/>
          </a:p>
          <a:p>
            <a:pPr marL="912813" lvl="0" indent="-514350">
              <a:buFont typeface="+mj-lt"/>
              <a:buAutoNum type="alphaUcPeriod"/>
            </a:pPr>
            <a:r>
              <a:rPr lang="en-US" dirty="0"/>
              <a:t>receive the same amount of sunlight</a:t>
            </a:r>
          </a:p>
          <a:p>
            <a:pPr marL="912813" lvl="0" indent="-514350">
              <a:buFont typeface="+mj-lt"/>
              <a:buAutoNum type="alphaUcPeriod"/>
            </a:pPr>
            <a:r>
              <a:rPr lang="en-US" dirty="0"/>
              <a:t>receive the same amount of water</a:t>
            </a:r>
          </a:p>
          <a:p>
            <a:pPr marL="912813" lvl="0" indent="-514350">
              <a:buFont typeface="+mj-lt"/>
              <a:buAutoNum type="alphaUcPeriod"/>
            </a:pPr>
            <a:r>
              <a:rPr lang="en-US" dirty="0"/>
              <a:t>have the same species of </a:t>
            </a:r>
            <a:r>
              <a:rPr lang="en-US" dirty="0" smtClean="0"/>
              <a:t>corn</a:t>
            </a:r>
            <a:endParaRPr lang="en-US" dirty="0"/>
          </a:p>
          <a:p>
            <a:pPr marL="912813" lvl="0" indent="-514350">
              <a:buFont typeface="+mj-lt"/>
              <a:buAutoNum type="alphaUcPeriod"/>
            </a:pPr>
            <a:r>
              <a:rPr lang="en-US" dirty="0"/>
              <a:t>all of these</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r>
              <a:rPr lang="en-US" dirty="0"/>
              <a:t>An educated guess that has not been proven, but is based on knowledge is called what? </a:t>
            </a:r>
            <a:endParaRPr lang="en-US" dirty="0" smtClean="0"/>
          </a:p>
          <a:p>
            <a:pPr marL="0" indent="0"/>
            <a:endParaRPr lang="en-US" dirty="0"/>
          </a:p>
          <a:p>
            <a:pPr marL="912813" lvl="0" indent="-514350">
              <a:buFont typeface="+mj-lt"/>
              <a:buAutoNum type="alphaUcPeriod"/>
            </a:pPr>
            <a:r>
              <a:rPr lang="en-US" dirty="0" smtClean="0"/>
              <a:t>an experiment </a:t>
            </a:r>
          </a:p>
          <a:p>
            <a:pPr marL="912813" lvl="0" indent="-514350">
              <a:buFont typeface="+mj-lt"/>
              <a:buAutoNum type="alphaUcPeriod"/>
            </a:pPr>
            <a:r>
              <a:rPr lang="en-US" dirty="0" smtClean="0"/>
              <a:t>a </a:t>
            </a:r>
            <a:r>
              <a:rPr lang="en-US" dirty="0"/>
              <a:t>theory</a:t>
            </a:r>
          </a:p>
          <a:p>
            <a:pPr marL="912813" lvl="0" indent="-514350">
              <a:buFont typeface="+mj-lt"/>
              <a:buAutoNum type="alphaUcPeriod"/>
            </a:pPr>
            <a:r>
              <a:rPr lang="en-US" dirty="0"/>
              <a:t>an observation</a:t>
            </a:r>
          </a:p>
          <a:p>
            <a:pPr marL="912813" lvl="0" indent="-514350">
              <a:buFont typeface="+mj-lt"/>
              <a:buAutoNum type="alphaUcPeriod"/>
            </a:pPr>
            <a:r>
              <a:rPr lang="en-US" dirty="0" smtClean="0"/>
              <a:t>a </a:t>
            </a:r>
            <a:r>
              <a:rPr lang="en-US" dirty="0"/>
              <a:t>hypothesis</a:t>
            </a:r>
          </a:p>
          <a:p>
            <a:pPr marL="0" indent="0"/>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r>
              <a:rPr lang="en-US" dirty="0"/>
              <a:t>Which tool would you use to measure the mass of an object</a:t>
            </a:r>
            <a:r>
              <a:rPr lang="en-US" dirty="0" smtClean="0"/>
              <a:t>?</a:t>
            </a:r>
          </a:p>
          <a:p>
            <a:pPr marL="0" indent="0"/>
            <a:endParaRPr lang="en-US" dirty="0"/>
          </a:p>
          <a:p>
            <a:pPr marL="909638" lvl="0" indent="-514350">
              <a:buFont typeface="+mj-lt"/>
              <a:buAutoNum type="alphaUcPeriod"/>
            </a:pPr>
            <a:r>
              <a:rPr lang="en-US" dirty="0" smtClean="0"/>
              <a:t>meter </a:t>
            </a:r>
            <a:r>
              <a:rPr lang="en-US" dirty="0"/>
              <a:t>stick </a:t>
            </a:r>
          </a:p>
          <a:p>
            <a:pPr marL="909638" lvl="0" indent="-514350">
              <a:buFont typeface="+mj-lt"/>
              <a:buAutoNum type="alphaUcPeriod"/>
            </a:pPr>
            <a:r>
              <a:rPr lang="en-US" dirty="0"/>
              <a:t>graduated cylinder </a:t>
            </a:r>
          </a:p>
          <a:p>
            <a:pPr marL="909638" indent="-514350">
              <a:buFont typeface="+mj-lt"/>
              <a:buAutoNum type="alphaUcPeriod"/>
            </a:pPr>
            <a:r>
              <a:rPr lang="en-US" dirty="0"/>
              <a:t>triple beam balance </a:t>
            </a:r>
          </a:p>
          <a:p>
            <a:pPr marL="909638" lvl="0" indent="-514350">
              <a:buFont typeface="+mj-lt"/>
              <a:buAutoNum type="alphaUcPeriod"/>
            </a:pPr>
            <a:r>
              <a:rPr lang="en-US" dirty="0" smtClean="0"/>
              <a:t>calculator </a:t>
            </a:r>
            <a:endParaRPr lang="en-US" dirty="0"/>
          </a:p>
          <a:p>
            <a:endParaRPr lang="en-US" dirty="0"/>
          </a:p>
        </p:txBody>
      </p:sp>
    </p:spTree>
    <p:extLst>
      <p:ext uri="{BB962C8B-B14F-4D97-AF65-F5344CB8AC3E}">
        <p14:creationId xmlns:p14="http://schemas.microsoft.com/office/powerpoint/2010/main" val="23081326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TotalTime>
  <Words>921</Words>
  <Application>Microsoft Office PowerPoint</Application>
  <PresentationFormat>On-screen Show (4:3)</PresentationFormat>
  <Paragraphs>127</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Scientific Method, Metric Measurement, and Lab Safety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Scientific Method, Metric Measurement, and Lab Safety</dc:title>
  <dc:creator>HP Authorized Customer</dc:creator>
  <cp:lastModifiedBy>Vicki Murillo</cp:lastModifiedBy>
  <cp:revision>8</cp:revision>
  <dcterms:created xsi:type="dcterms:W3CDTF">2011-08-28T18:42:13Z</dcterms:created>
  <dcterms:modified xsi:type="dcterms:W3CDTF">2011-08-29T11:36:44Z</dcterms:modified>
</cp:coreProperties>
</file>